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310" r:id="rId15"/>
    <p:sldId id="285" r:id="rId16"/>
    <p:sldId id="286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BA08EB90-BB83-9B43-8AB7-6C9B14B1003F}" v="59" dt="2020-01-02T13:48:41.55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4765089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F52AEFE-C3A9-1940-8760-A81305123406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Clasificación</a:t>
            </a:r>
          </a:p>
          <a:p>
            <a:pPr rtl="0"/>
            <a:r>
              <a:rPr lang="x-none"/>
              <a:t>de los corales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79507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989522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4"/>
            <a:ext cx="4893228" cy="473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Vida clave en el arrecife de coral</a:t>
            </a:r>
          </a:p>
        </p:txBody>
      </p:sp>
      <p:pic>
        <p:nvPicPr>
          <p:cNvPr id="21" name="Picture 5" descr="cots">
            <a:extLst>
              <a:ext uri="{FF2B5EF4-FFF2-40B4-BE49-F238E27FC236}">
                <a16:creationId xmlns:a16="http://schemas.microsoft.com/office/drawing/2014/main" id="{286857E6-5735-4C4C-B284-E2FAAC8F0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5"/>
          <a:stretch>
            <a:fillRect/>
          </a:stretch>
        </p:blipFill>
        <p:spPr bwMode="auto">
          <a:xfrm>
            <a:off x="6155310" y="1974866"/>
            <a:ext cx="2033588" cy="1241425"/>
          </a:xfrm>
          <a:prstGeom prst="rect">
            <a:avLst/>
          </a:prstGeom>
          <a:noFill/>
          <a:ln w="25400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D513877-E8A6-3246-BAF2-81CCAFAF67FE}"/>
              </a:ext>
            </a:extLst>
          </p:cNvPr>
          <p:cNvSpPr/>
          <p:nvPr/>
        </p:nvSpPr>
        <p:spPr>
          <a:xfrm>
            <a:off x="3387502" y="270242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06C33A8-EE51-DB4D-90FD-742A08D32EEC}"/>
              </a:ext>
            </a:extLst>
          </p:cNvPr>
          <p:cNvSpPr/>
          <p:nvPr/>
        </p:nvSpPr>
        <p:spPr>
          <a:xfrm>
            <a:off x="3380246" y="342503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8114707-7ACF-B049-8C45-3FDBD03DD647}"/>
              </a:ext>
            </a:extLst>
          </p:cNvPr>
          <p:cNvSpPr/>
          <p:nvPr/>
        </p:nvSpPr>
        <p:spPr>
          <a:xfrm>
            <a:off x="3380246" y="422300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7F5F642-5D08-9B47-A21A-2EA387078E8F}"/>
              </a:ext>
            </a:extLst>
          </p:cNvPr>
          <p:cNvSpPr/>
          <p:nvPr/>
        </p:nvSpPr>
        <p:spPr>
          <a:xfrm>
            <a:off x="3387502" y="494728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6B9A1FD-D127-B14A-8902-2E840A7E7CAD}"/>
              </a:ext>
            </a:extLst>
          </p:cNvPr>
          <p:cNvSpPr/>
          <p:nvPr/>
        </p:nvSpPr>
        <p:spPr>
          <a:xfrm>
            <a:off x="3829425" y="4948057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03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4"/>
            <a:ext cx="4893228" cy="473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423448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¿Qué hace a una clave una buena clave?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5F371AB-2C47-8548-BD9E-7F931564CA8D}"/>
              </a:ext>
            </a:extLst>
          </p:cNvPr>
          <p:cNvSpPr/>
          <p:nvPr/>
        </p:nvSpPr>
        <p:spPr>
          <a:xfrm>
            <a:off x="3387502" y="270170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59A333A-CAC0-9847-952E-EB741E05A911}"/>
              </a:ext>
            </a:extLst>
          </p:cNvPr>
          <p:cNvSpPr/>
          <p:nvPr/>
        </p:nvSpPr>
        <p:spPr>
          <a:xfrm>
            <a:off x="3380246" y="3434559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8184E0A-62ED-1A48-99FA-1B20C97768D9}"/>
              </a:ext>
            </a:extLst>
          </p:cNvPr>
          <p:cNvSpPr/>
          <p:nvPr/>
        </p:nvSpPr>
        <p:spPr>
          <a:xfrm>
            <a:off x="3380246" y="4218242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F2914954-1B6D-C941-AE9D-D6CA0EC889A6}"/>
              </a:ext>
            </a:extLst>
          </p:cNvPr>
          <p:cNvSpPr/>
          <p:nvPr/>
        </p:nvSpPr>
        <p:spPr>
          <a:xfrm>
            <a:off x="3387502" y="494728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79A8F67-7EAF-E143-BE27-1E1D113FE23D}"/>
              </a:ext>
            </a:extLst>
          </p:cNvPr>
          <p:cNvSpPr/>
          <p:nvPr/>
        </p:nvSpPr>
        <p:spPr>
          <a:xfrm>
            <a:off x="3829425" y="494728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4EDE68-3210-6442-BB4A-11B9EA99DEE1}"/>
              </a:ext>
            </a:extLst>
          </p:cNvPr>
          <p:cNvGrpSpPr>
            <a:grpSpLocks noChangeAspect="1"/>
          </p:cNvGrpSpPr>
          <p:nvPr/>
        </p:nvGrpSpPr>
        <p:grpSpPr>
          <a:xfrm>
            <a:off x="4172447" y="3958468"/>
            <a:ext cx="2238816" cy="2215100"/>
            <a:chOff x="4501461" y="4584638"/>
            <a:chExt cx="2554093" cy="2494352"/>
          </a:xfrm>
        </p:grpSpPr>
        <p:sp>
          <p:nvSpPr>
            <p:cNvPr id="36" name="Shape 210">
              <a:extLst>
                <a:ext uri="{FF2B5EF4-FFF2-40B4-BE49-F238E27FC236}">
                  <a16:creationId xmlns:a16="http://schemas.microsoft.com/office/drawing/2014/main" id="{C2591723-145B-044B-8940-9D80A9E14FA1}"/>
                </a:ext>
              </a:extLst>
            </p:cNvPr>
            <p:cNvSpPr/>
            <p:nvPr/>
          </p:nvSpPr>
          <p:spPr>
            <a:xfrm flipH="1" flipV="1">
              <a:off x="4501461" y="4584638"/>
              <a:ext cx="2554093" cy="2494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972DA4-00A1-414A-8DCE-7C3A905D4AB0}"/>
                </a:ext>
              </a:extLst>
            </p:cNvPr>
            <p:cNvSpPr txBox="1"/>
            <p:nvPr/>
          </p:nvSpPr>
          <p:spPr>
            <a:xfrm>
              <a:off x="4832787" y="5010868"/>
              <a:ext cx="2222767" cy="1663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800" b="1" u="none" strike="noStrike" cap="none" spc="0" normalizeH="0">
                  <a:ln>
                    <a:noFill/>
                  </a:ln>
                  <a:solidFill>
                    <a:srgbClr val="25243D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Haz solo preguntas sobre características que se puedan observar.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5CE33E-9CE2-024E-A3DA-81DB2A588163}"/>
              </a:ext>
            </a:extLst>
          </p:cNvPr>
          <p:cNvGrpSpPr>
            <a:grpSpLocks noChangeAspect="1"/>
          </p:cNvGrpSpPr>
          <p:nvPr/>
        </p:nvGrpSpPr>
        <p:grpSpPr>
          <a:xfrm>
            <a:off x="5080959" y="1514331"/>
            <a:ext cx="2271041" cy="2241846"/>
            <a:chOff x="5359339" y="1326203"/>
            <a:chExt cx="2402836" cy="2371947"/>
          </a:xfrm>
        </p:grpSpPr>
        <p:sp>
          <p:nvSpPr>
            <p:cNvPr id="39" name="Shape 210">
              <a:extLst>
                <a:ext uri="{FF2B5EF4-FFF2-40B4-BE49-F238E27FC236}">
                  <a16:creationId xmlns:a16="http://schemas.microsoft.com/office/drawing/2014/main" id="{459B5E26-D3A1-B846-8FD4-00113392C26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359339" y="1326203"/>
              <a:ext cx="2402836" cy="2371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2A633A-CD48-1049-BDA5-FED1FFC63A0A}"/>
                </a:ext>
              </a:extLst>
            </p:cNvPr>
            <p:cNvSpPr txBox="1"/>
            <p:nvPr/>
          </p:nvSpPr>
          <p:spPr>
            <a:xfrm>
              <a:off x="5608041" y="1755863"/>
              <a:ext cx="2109893" cy="1200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rtl="0">
                <a:defRPr/>
              </a:pPr>
              <a:r>
                <a:rPr lang="x-none" sz="1800" b="1">
                  <a:solidFill>
                    <a:srgbClr val="25243D"/>
                  </a:solidFill>
                  <a:latin typeface="Century Gothic" panose="020B0502020202020204" pitchFamily="34" charset="0"/>
                </a:rPr>
                <a:t>Las preguntas clave tienen que tener un «sí» o un «no» por respuesta.</a:t>
              </a:r>
              <a:endParaRPr lang="en-GB" sz="1800" b="1" dirty="0">
                <a:solidFill>
                  <a:srgbClr val="25243D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48140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Completa ahora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tu registro de buceo: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Describe lo que viste y cómo te sentiste en tu primera sesión de 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buceo </a:t>
            </a: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virtual.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¿Qué palabras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 usarías para describir el hábitat de coral?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650195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912144" y="1471613"/>
            <a:ext cx="102394" cy="12382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39" y="5678747"/>
            <a:ext cx="574830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y 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 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A262C-9635-E54C-846D-212FC9AF722D}"/>
              </a:ext>
            </a:extLst>
          </p:cNvPr>
          <p:cNvSpPr txBox="1"/>
          <p:nvPr/>
        </p:nvSpPr>
        <p:spPr>
          <a:xfrm>
            <a:off x="449263" y="2222500"/>
            <a:ext cx="1332036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600" u="sng">
                <a:solidFill>
                  <a:schemeClr val="bg2"/>
                </a:solidFill>
                <a:latin typeface="Century Gothic" panose="020B0502020202020204" pitchFamily="34" charset="0"/>
              </a:rPr>
              <a:t>Diapositiva</a:t>
            </a:r>
            <a:r>
              <a:rPr lang="x-none" sz="160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3, 4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</a:t>
            </a: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 4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04207-782C-0543-B808-378CE4E770F5}"/>
              </a:ext>
            </a:extLst>
          </p:cNvPr>
          <p:cNvSpPr txBox="1"/>
          <p:nvPr/>
        </p:nvSpPr>
        <p:spPr>
          <a:xfrm>
            <a:off x="1857839" y="2226154"/>
            <a:ext cx="1799761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Fotografía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Hierba marina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Fitoplancton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Tritón del Atlántico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Charrán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E3F5A-AE1E-514A-BEF1-A5CDC8832CE7}"/>
              </a:ext>
            </a:extLst>
          </p:cNvPr>
          <p:cNvSpPr txBox="1"/>
          <p:nvPr/>
        </p:nvSpPr>
        <p:spPr>
          <a:xfrm>
            <a:off x="3818021" y="2222500"/>
            <a:ext cx="3018961" cy="2123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Digital Explorer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38151" y="3937673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 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6658" y="2820462"/>
            <a:ext cx="2522907" cy="1053385"/>
          </a:xfrm>
        </p:spPr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Entender que los seres vivos se pueden agrupar por su aspecto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695820" cy="1053385"/>
          </a:xfrm>
        </p:spPr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Emplear un lenguaje científico para describir los distintos grupos de seres vivos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491746" cy="1053385"/>
          </a:xfrm>
        </p:spPr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Identificar y nombrar seres vivos a través de claves de clasificación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52"/>
          <a:stretch/>
        </p:blipFill>
        <p:spPr bwMode="auto">
          <a:xfrm>
            <a:off x="785936" y="2214864"/>
            <a:ext cx="3028725" cy="4259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09AAE6-210B-9C4B-B8DF-A7EDC1E710C3}"/>
              </a:ext>
            </a:extLst>
          </p:cNvPr>
          <p:cNvGrpSpPr/>
          <p:nvPr/>
        </p:nvGrpSpPr>
        <p:grpSpPr>
          <a:xfrm>
            <a:off x="4111331" y="2130784"/>
            <a:ext cx="4583407" cy="2593616"/>
            <a:chOff x="2225115" y="1290171"/>
            <a:chExt cx="6643688" cy="3497263"/>
          </a:xfrm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906A622B-1F97-1F43-8120-036845570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4778" y="12981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3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4A6D4E2E-26AC-D94B-92C2-F93D9EC0C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3215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2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5BEC5987-E3E0-BE47-97A2-5A88F043C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890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1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8FCA4A21-7FCA-F44F-9E1B-2A26B685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115" y="12901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8" name="AutoShape 6">
              <a:extLst>
                <a:ext uri="{FF2B5EF4-FFF2-40B4-BE49-F238E27FC236}">
                  <a16:creationId xmlns:a16="http://schemas.microsoft.com/office/drawing/2014/main" id="{AB44EB42-BA78-AC42-97CC-C9B4BB186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4615" y="1293346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3202865B-4B51-0C42-AB16-6DAAF6E3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653" y="129652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0" name="Text Box 8">
              <a:extLst>
                <a:ext uri="{FF2B5EF4-FFF2-40B4-BE49-F238E27FC236}">
                  <a16:creationId xmlns:a16="http://schemas.microsoft.com/office/drawing/2014/main" id="{664BBD11-FEC9-D841-89EF-0AEE9E86B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065" y="3114209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4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4BD6896C-FEFA-044C-B515-8997D8AC4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803" y="31142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5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id="{FB6FCEF3-8BF6-E644-9D54-5AF71B27F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7953" y="3122146"/>
              <a:ext cx="1474787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6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3" name="AutoShape 11">
              <a:extLst>
                <a:ext uri="{FF2B5EF4-FFF2-40B4-BE49-F238E27FC236}">
                  <a16:creationId xmlns:a16="http://schemas.microsoft.com/office/drawing/2014/main" id="{AB41BB7B-EB55-BA40-B736-4937CE94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290" y="31062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4" name="AutoShape 12">
              <a:extLst>
                <a:ext uri="{FF2B5EF4-FFF2-40B4-BE49-F238E27FC236}">
                  <a16:creationId xmlns:a16="http://schemas.microsoft.com/office/drawing/2014/main" id="{20909A4A-9C5F-2541-9708-CC4198ABF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790" y="3107859"/>
              <a:ext cx="1957388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5" name="AutoShape 13">
              <a:extLst>
                <a:ext uri="{FF2B5EF4-FFF2-40B4-BE49-F238E27FC236}">
                  <a16:creationId xmlns:a16="http://schemas.microsoft.com/office/drawing/2014/main" id="{00CBDF9E-703B-C740-A113-B9B20EF5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9828" y="3111034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A5CC0-1892-3F4C-88AB-FCED9F12EF9A}"/>
              </a:ext>
            </a:extLst>
          </p:cNvPr>
          <p:cNvCxnSpPr>
            <a:cxnSpLocks/>
          </p:cNvCxnSpPr>
          <p:nvPr/>
        </p:nvCxnSpPr>
        <p:spPr>
          <a:xfrm flipV="1">
            <a:off x="3457074" y="2619866"/>
            <a:ext cx="2654427" cy="692829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25DA293-8C07-744F-8432-C67EC3E1138D}"/>
              </a:ext>
            </a:extLst>
          </p:cNvPr>
          <p:cNvCxnSpPr>
            <a:cxnSpLocks/>
          </p:cNvCxnSpPr>
          <p:nvPr/>
        </p:nvCxnSpPr>
        <p:spPr>
          <a:xfrm flipV="1">
            <a:off x="3438059" y="4582246"/>
            <a:ext cx="1486867" cy="550093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56101D-58B2-4642-8658-F06993A77ED1}"/>
              </a:ext>
            </a:extLst>
          </p:cNvPr>
          <p:cNvCxnSpPr>
            <a:cxnSpLocks/>
          </p:cNvCxnSpPr>
          <p:nvPr/>
        </p:nvCxnSpPr>
        <p:spPr>
          <a:xfrm flipV="1">
            <a:off x="3457074" y="3221026"/>
            <a:ext cx="1636294" cy="504532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DCC5EA8-7C43-6A4C-8080-190757C7AC40}"/>
              </a:ext>
            </a:extLst>
          </p:cNvPr>
          <p:cNvCxnSpPr>
            <a:cxnSpLocks/>
          </p:cNvCxnSpPr>
          <p:nvPr/>
        </p:nvCxnSpPr>
        <p:spPr>
          <a:xfrm flipV="1">
            <a:off x="3424228" y="3913855"/>
            <a:ext cx="1566466" cy="553088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6">
            <a:extLst>
              <a:ext uri="{FF2B5EF4-FFF2-40B4-BE49-F238E27FC236}">
                <a16:creationId xmlns:a16="http://schemas.microsoft.com/office/drawing/2014/main" id="{B9A604B0-7152-E846-8B3E-68EB66B49E41}"/>
              </a:ext>
            </a:extLst>
          </p:cNvPr>
          <p:cNvSpPr txBox="1">
            <a:spLocks/>
          </p:cNvSpPr>
          <p:nvPr/>
        </p:nvSpPr>
        <p:spPr>
          <a:xfrm>
            <a:off x="376667" y="1226040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¿Cómo podemos agrupar la vida en el arrecife?</a:t>
            </a:r>
          </a:p>
        </p:txBody>
      </p:sp>
    </p:spTree>
    <p:extLst>
      <p:ext uri="{BB962C8B-B14F-4D97-AF65-F5344CB8AC3E}">
        <p14:creationId xmlns:p14="http://schemas.microsoft.com/office/powerpoint/2010/main" val="38825294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31" name="Title 16">
            <a:extLst>
              <a:ext uri="{FF2B5EF4-FFF2-40B4-BE49-F238E27FC236}">
                <a16:creationId xmlns:a16="http://schemas.microsoft.com/office/drawing/2014/main" id="{3FB35F3F-C9A0-7649-83C1-484099498044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Ejemplo: agrupación de tipos de vida en el arrecife de coral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685F3F-94BF-BC4D-B8B3-1263189A205C}"/>
              </a:ext>
            </a:extLst>
          </p:cNvPr>
          <p:cNvGrpSpPr/>
          <p:nvPr/>
        </p:nvGrpSpPr>
        <p:grpSpPr>
          <a:xfrm>
            <a:off x="610382" y="2214163"/>
            <a:ext cx="7888312" cy="3596640"/>
            <a:chOff x="1334095" y="1451535"/>
            <a:chExt cx="4190965" cy="1679575"/>
          </a:xfrm>
        </p:grpSpPr>
        <p:sp>
          <p:nvSpPr>
            <p:cNvPr id="33" name="Text Box 3">
              <a:extLst>
                <a:ext uri="{FF2B5EF4-FFF2-40B4-BE49-F238E27FC236}">
                  <a16:creationId xmlns:a16="http://schemas.microsoft.com/office/drawing/2014/main" id="{5B9C2543-38A9-D94F-A65E-4A3ACA3E7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4685" y="145153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Grupo 2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4" name="Text Box 4">
              <a:extLst>
                <a:ext uri="{FF2B5EF4-FFF2-40B4-BE49-F238E27FC236}">
                  <a16:creationId xmlns:a16="http://schemas.microsoft.com/office/drawing/2014/main" id="{A4A05F4B-6C26-6745-AECE-426FEE105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255" y="147039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x-none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Grupo 1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1BA6B7F2-FEA9-1540-B896-C2358C835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09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dirty="0"/>
            </a:p>
          </p:txBody>
        </p:sp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C684D837-7BE5-5547-B179-2B8383C6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08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12B5B1EE-6C65-3842-972E-C5C07820B45C}"/>
              </a:ext>
            </a:extLst>
          </p:cNvPr>
          <p:cNvSpPr txBox="1">
            <a:spLocks/>
          </p:cNvSpPr>
          <p:nvPr/>
        </p:nvSpPr>
        <p:spPr bwMode="auto">
          <a:xfrm>
            <a:off x="610383" y="5984875"/>
            <a:ext cx="3809218" cy="48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2400" b="1">
                <a:solidFill>
                  <a:srgbClr val="38D5D6"/>
                </a:solidFill>
                <a:latin typeface="Century Gothic" panose="020B0502020202020204" pitchFamily="34" charset="0"/>
              </a:rPr>
              <a:t>Tienen caparazón duro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9DC92553-31D0-6A4A-89FA-100ECBE9BACD}"/>
              </a:ext>
            </a:extLst>
          </p:cNvPr>
          <p:cNvSpPr txBox="1">
            <a:spLocks/>
          </p:cNvSpPr>
          <p:nvPr/>
        </p:nvSpPr>
        <p:spPr bwMode="auto">
          <a:xfrm>
            <a:off x="5029174" y="5984875"/>
            <a:ext cx="3251819" cy="48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2400" b="1">
                <a:solidFill>
                  <a:srgbClr val="38D5D6"/>
                </a:solidFill>
                <a:latin typeface="Century Gothic" panose="020B0502020202020204" pitchFamily="34" charset="0"/>
              </a:rPr>
              <a:t>Pueden volar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8D856C-51F7-2044-B50E-73CC7A5FCD44}"/>
              </a:ext>
            </a:extLst>
          </p:cNvPr>
          <p:cNvSpPr/>
          <p:nvPr/>
        </p:nvSpPr>
        <p:spPr>
          <a:xfrm>
            <a:off x="2644060" y="2779773"/>
            <a:ext cx="1232710" cy="123271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310BC42-B28C-3F4D-B502-8FE628CCF8FA}"/>
              </a:ext>
            </a:extLst>
          </p:cNvPr>
          <p:cNvSpPr/>
          <p:nvPr/>
        </p:nvSpPr>
        <p:spPr>
          <a:xfrm>
            <a:off x="5195184" y="2780167"/>
            <a:ext cx="1232710" cy="123271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F697EC5-615D-134F-833A-60D5C632A3AE}"/>
              </a:ext>
            </a:extLst>
          </p:cNvPr>
          <p:cNvSpPr/>
          <p:nvPr/>
        </p:nvSpPr>
        <p:spPr>
          <a:xfrm>
            <a:off x="920080" y="4331844"/>
            <a:ext cx="1232710" cy="123271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A1D80D4-3603-7949-BF89-5991F6C85F27}"/>
              </a:ext>
            </a:extLst>
          </p:cNvPr>
          <p:cNvSpPr/>
          <p:nvPr/>
        </p:nvSpPr>
        <p:spPr>
          <a:xfrm>
            <a:off x="920080" y="2757445"/>
            <a:ext cx="1232710" cy="123271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2078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¿Qué características comparten?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BBB38D-FBF6-5C42-8529-A775C7E3C80A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C085C0-713F-3646-82DE-CFA3483BACAB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1BF14-5665-5149-9951-79910767E473}"/>
              </a:ext>
            </a:extLst>
          </p:cNvPr>
          <p:cNvSpPr txBox="1"/>
          <p:nvPr/>
        </p:nvSpPr>
        <p:spPr>
          <a:xfrm>
            <a:off x="1774213" y="4622790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Fitoplancton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C7D2C2-1213-3641-8471-0E55CF6659FC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Hierba marina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3332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¿Qué características comparten?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09C7D3-7FDF-AD44-8C09-C95BE2679AEF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4D2D5A-D4E7-0A44-960A-2C77651E8DED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25974-CB98-1A4B-91A6-24E6917DE0F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Estrella de mar corona de espinas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68927-8BDC-2B4D-86C9-534AEB0C2C52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Babosa de mar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5715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¿Qué características comparten?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19935A-43AE-E04B-9DAA-58E606912600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C5302-48E8-9942-B201-F03316923B7E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B3CA1F-3FBF-BE48-A24D-4F176E221A9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Tiburón tigre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683B6-5C7F-8B4A-BCE9-151BDB9AF048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Mantarraya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3368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¿Qué características comparten?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705155-E1CA-EF48-8DE9-1C3E94488382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C0CF99-A2AE-2144-98BB-D6FF80CA8C50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877D0C-5B1A-6049-B58B-FB44FAF4F9E2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Delfín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88EE0-8A3F-FE4D-B20A-67C214B37FC1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>
                <a:solidFill>
                  <a:srgbClr val="25243D"/>
                </a:solidFill>
                <a:latin typeface="Century Gothic" panose="020B0502020202020204" pitchFamily="34" charset="0"/>
              </a:rPr>
              <a:t>Pez loro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95000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4"/>
            <a:ext cx="4893228" cy="473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4: Clasificación de los corales</a:t>
            </a:r>
          </a:p>
        </p:txBody>
      </p:sp>
      <p:sp>
        <p:nvSpPr>
          <p:cNvPr id="21" name="Title 16">
            <a:extLst>
              <a:ext uri="{FF2B5EF4-FFF2-40B4-BE49-F238E27FC236}">
                <a16:creationId xmlns:a16="http://schemas.microsoft.com/office/drawing/2014/main" id="{6AA2BF46-1974-824C-BADB-E944F4F65B22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x-none" sz="3200"/>
              <a:t>Vida clave en el arrecife de coral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965B477-16F9-524B-9DA8-4B30B795D4D1}"/>
              </a:ext>
            </a:extLst>
          </p:cNvPr>
          <p:cNvSpPr/>
          <p:nvPr/>
        </p:nvSpPr>
        <p:spPr>
          <a:xfrm>
            <a:off x="3387502" y="271020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69D7D92-2F2A-1F43-B254-1B3A6D4A58E6}"/>
              </a:ext>
            </a:extLst>
          </p:cNvPr>
          <p:cNvSpPr/>
          <p:nvPr/>
        </p:nvSpPr>
        <p:spPr>
          <a:xfrm>
            <a:off x="3380246" y="342741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CDF615-179E-AF4C-A946-8607E59D2506}"/>
              </a:ext>
            </a:extLst>
          </p:cNvPr>
          <p:cNvSpPr/>
          <p:nvPr/>
        </p:nvSpPr>
        <p:spPr>
          <a:xfrm>
            <a:off x="2235867" y="420784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6DCDBB9-7001-9C45-BEED-60A9CD575E34}"/>
              </a:ext>
            </a:extLst>
          </p:cNvPr>
          <p:cNvSpPr/>
          <p:nvPr/>
        </p:nvSpPr>
        <p:spPr>
          <a:xfrm>
            <a:off x="2305425" y="494314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06F9E40-B9ED-1D4B-8BDC-1FC91B8ED5E2}"/>
              </a:ext>
            </a:extLst>
          </p:cNvPr>
          <p:cNvSpPr/>
          <p:nvPr/>
        </p:nvSpPr>
        <p:spPr>
          <a:xfrm>
            <a:off x="2298276" y="5529559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DEB3CCD-A785-C344-AF35-B9EF6EA8B2FF}"/>
              </a:ext>
            </a:extLst>
          </p:cNvPr>
          <p:cNvSpPr/>
          <p:nvPr/>
        </p:nvSpPr>
        <p:spPr>
          <a:xfrm>
            <a:off x="1652085" y="552956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pic>
        <p:nvPicPr>
          <p:cNvPr id="35" name="Picture 34" descr="clownfish">
            <a:extLst>
              <a:ext uri="{FF2B5EF4-FFF2-40B4-BE49-F238E27FC236}">
                <a16:creationId xmlns:a16="http://schemas.microsoft.com/office/drawing/2014/main" id="{9EA4B93D-8A9B-B64B-AA1D-F4291D6C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2" b="4642"/>
          <a:stretch>
            <a:fillRect/>
          </a:stretch>
        </p:blipFill>
        <p:spPr bwMode="auto">
          <a:xfrm>
            <a:off x="6155311" y="1974866"/>
            <a:ext cx="2033587" cy="1243012"/>
          </a:xfrm>
          <a:prstGeom prst="rect">
            <a:avLst/>
          </a:prstGeom>
          <a:noFill/>
          <a:ln w="28575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7978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16DEA-8D00-4E67-B557-7A1BF7CE3126}">
  <ds:schemaRefs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6D8B380-6C5F-4021-AFB3-993D8E007E6F}"/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</TotalTime>
  <Words>349</Words>
  <Application>Microsoft Office PowerPoint</Application>
  <PresentationFormat>On-screen Show (4:3)</PresentationFormat>
  <Paragraphs>73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  <vt:lpstr>Lección 4: Clasificación de los corales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2020-03-26T15:04:08Z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